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16"/>
  </p:notesMasterIdLst>
  <p:sldIdLst>
    <p:sldId id="263" r:id="rId2"/>
    <p:sldId id="415" r:id="rId3"/>
    <p:sldId id="413" r:id="rId4"/>
    <p:sldId id="416" r:id="rId5"/>
    <p:sldId id="417" r:id="rId6"/>
    <p:sldId id="418" r:id="rId7"/>
    <p:sldId id="419" r:id="rId8"/>
    <p:sldId id="420" r:id="rId9"/>
    <p:sldId id="421" r:id="rId10"/>
    <p:sldId id="423" r:id="rId11"/>
    <p:sldId id="424" r:id="rId12"/>
    <p:sldId id="426" r:id="rId13"/>
    <p:sldId id="425" r:id="rId14"/>
    <p:sldId id="41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3" autoAdjust="0"/>
    <p:restoredTop sz="96320" autoAdjust="0"/>
  </p:normalViewPr>
  <p:slideViewPr>
    <p:cSldViewPr snapToGrid="0" snapToObjects="1">
      <p:cViewPr varScale="1">
        <p:scale>
          <a:sx n="157" d="100"/>
          <a:sy n="157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0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7+8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pic>
        <p:nvPicPr>
          <p:cNvPr id="84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8101101" y="1088610"/>
            <a:ext cx="2321182" cy="218329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9002079" y="1788908"/>
            <a:ext cx="818827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the planning module: “There is an event of interest with severity X, please measure it!”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8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7157339" y="2817006"/>
            <a:ext cx="2321182" cy="2725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842" y="3454761"/>
            <a:ext cx="1456924" cy="1431572"/>
          </a:xfrm>
          <a:prstGeom prst="rect">
            <a:avLst/>
          </a:prstGeom>
        </p:spPr>
      </p:pic>
      <p:pic>
        <p:nvPicPr>
          <p:cNvPr id="89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3689988" y="1993859"/>
            <a:ext cx="2321182" cy="27250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4198879" y="2984612"/>
            <a:ext cx="81882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Instrument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“OLI” can observe chlorophyll, so this is a good task for the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MCBBA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</a:t>
            </a:r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Get server for grabbing images for arbitrary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Figure out science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Clean up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2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Chlorophyll Test Case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Flow of data through system: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sends an “Observation Sense” message to the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Environment responds with the “radiances”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served from Sentinel-2/Landsat</a:t>
            </a:r>
            <a:r>
              <a:rPr lang="en-US" dirty="0" smtClean="0"/>
              <a:t>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passes the “radiances” to the science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Science module processes the “radiances” into a chlorophyll 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generated chlorophyll mask is compared to stored historical chlorophyll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current chlorophyll is &gt;1</a:t>
            </a:r>
            <a:r>
              <a:rPr lang="el-GR" dirty="0" smtClean="0"/>
              <a:t>σ</a:t>
            </a:r>
            <a:r>
              <a:rPr lang="en-US" dirty="0" smtClean="0"/>
              <a:t> above the mean, a measurement request is generated </a:t>
            </a:r>
            <a:r>
              <a:rPr lang="en-US" dirty="0" smtClean="0"/>
              <a:t>by the Science Reasoning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The Science Value module creates a priority for the measurement request based on the population around the water body from </a:t>
            </a:r>
            <a:r>
              <a:rPr lang="en-US" dirty="0" err="1" smtClean="0">
                <a:solidFill>
                  <a:srgbClr val="FF0000"/>
                </a:solidFill>
              </a:rPr>
              <a:t>HydroATLAS</a:t>
            </a: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planning module sees that the requested measurement is “chlorophyll” and checks the knowledge graph to see if its instrument is capable of observing “chlorophyll”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capability is confirmed and sent to the MCBBA algorithm</a:t>
            </a:r>
          </a:p>
        </p:txBody>
      </p:sp>
    </p:spTree>
    <p:extLst>
      <p:ext uri="{BB962C8B-B14F-4D97-AF65-F5344CB8AC3E}">
        <p14:creationId xmlns:p14="http://schemas.microsoft.com/office/powerpoint/2010/main" val="59393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>
            <a:off x="320553" y="1353328"/>
            <a:ext cx="3331079" cy="22636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3600155" y="2885854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3595938" y="2107126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3567566" y="1755396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3604373" y="2912318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535424" y="1231392"/>
            <a:ext cx="7382720" cy="4825292"/>
            <a:chOff x="1612345" y="1181475"/>
            <a:chExt cx="10305799" cy="487520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1612345" y="1181475"/>
              <a:ext cx="10305799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1615812" y="188826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1615812" y="268692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1615813" y="439114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1615812" y="518980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1468102" y="3914318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8395507" y="5199280"/>
              <a:ext cx="1307237" cy="48854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6845482" y="1367134"/>
              <a:ext cx="4931058" cy="266343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7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942" y="2889237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1982843" y="457279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508" y="5396992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6861" y="5352139"/>
              <a:ext cx="5139009" cy="103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4961" y="5510863"/>
              <a:ext cx="5160546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2511152" y="1667036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4448193" y="1666473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1984577" y="1859911"/>
              <a:ext cx="526575" cy="210747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3650179" y="1859348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3069046" y="2052223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2387825" y="1337631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3650179" y="1563483"/>
              <a:ext cx="675212" cy="326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3015855" y="2028625"/>
              <a:ext cx="1139027" cy="171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3453327" y="2363806"/>
              <a:ext cx="1605056" cy="24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Data (from self or in)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4FF55D-0413-80EB-E5E3-6C100C51BDC1}"/>
                </a:ext>
              </a:extLst>
            </p:cNvPr>
            <p:cNvSpPr txBox="1"/>
            <p:nvPr/>
          </p:nvSpPr>
          <p:spPr>
            <a:xfrm>
              <a:off x="3499980" y="4936641"/>
              <a:ext cx="1474422" cy="32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(in)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(in)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3499058" y="5485611"/>
              <a:ext cx="1307238" cy="559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-Tasks (for self or out)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 (out)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A2710D44-CD41-29EF-090E-B62D030E41D5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246861" y="1878112"/>
              <a:ext cx="3968166" cy="886976"/>
            </a:xfrm>
            <a:prstGeom prst="bentConnector3">
              <a:avLst>
                <a:gd name="adj1" fmla="val 66024"/>
              </a:avLst>
            </a:prstGeom>
            <a:ln w="19050">
              <a:solidFill>
                <a:srgbClr val="43061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333C00C-4FE5-2D13-43B0-580354686F1E}"/>
                </a:ext>
              </a:extLst>
            </p:cNvPr>
            <p:cNvSpPr/>
            <p:nvPr/>
          </p:nvSpPr>
          <p:spPr>
            <a:xfrm>
              <a:off x="7215027" y="1681563"/>
              <a:ext cx="1150212" cy="3930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ysClr val="windowText" lastClr="000000"/>
                  </a:solidFill>
                </a:rPr>
                <a:t>On-board Processor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3D829D-A528-94C9-8494-2F61383F6CFD}"/>
                </a:ext>
              </a:extLst>
            </p:cNvPr>
            <p:cNvSpPr/>
            <p:nvPr/>
          </p:nvSpPr>
          <p:spPr>
            <a:xfrm>
              <a:off x="10263628" y="3105911"/>
              <a:ext cx="1162323" cy="48781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ysClr val="windowText" lastClr="000000"/>
                  </a:solidFill>
                </a:rPr>
                <a:t>Science Value Model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D70ECF-0BA2-9645-77B0-942EB68B78C9}"/>
                </a:ext>
              </a:extLst>
            </p:cNvPr>
            <p:cNvSpPr/>
            <p:nvPr/>
          </p:nvSpPr>
          <p:spPr>
            <a:xfrm>
              <a:off x="10618925" y="2212713"/>
              <a:ext cx="1150212" cy="51013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ysClr val="windowText" lastClr="000000"/>
                  </a:solidFill>
                </a:rPr>
                <a:t>Science Predictive Models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6EED2-3424-1EB9-FF9B-CE253E83208B}"/>
                </a:ext>
              </a:extLst>
            </p:cNvPr>
            <p:cNvSpPr txBox="1"/>
            <p:nvPr/>
          </p:nvSpPr>
          <p:spPr>
            <a:xfrm>
              <a:off x="9048304" y="3381986"/>
              <a:ext cx="760258" cy="559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endPara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A20056-4CD9-1B13-1C68-741D4CCA1883}"/>
                </a:ext>
              </a:extLst>
            </p:cNvPr>
            <p:cNvSpPr/>
            <p:nvPr/>
          </p:nvSpPr>
          <p:spPr>
            <a:xfrm>
              <a:off x="8550367" y="2254954"/>
              <a:ext cx="1150212" cy="51013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ysClr val="windowText" lastClr="000000"/>
                  </a:solidFill>
                </a:rPr>
                <a:t>Science data-base</a:t>
              </a:r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A03B264E-1616-48A7-58EE-1A987A446DBC}"/>
                </a:ext>
              </a:extLst>
            </p:cNvPr>
            <p:cNvCxnSpPr>
              <a:cxnSpLocks/>
              <a:stCxn id="42" idx="1"/>
              <a:endCxn id="12" idx="0"/>
            </p:cNvCxnSpPr>
            <p:nvPr/>
          </p:nvCxnSpPr>
          <p:spPr>
            <a:xfrm rot="10800000" flipV="1">
              <a:off x="9049126" y="3349816"/>
              <a:ext cx="1214502" cy="1849463"/>
            </a:xfrm>
            <a:prstGeom prst="bentConnector2">
              <a:avLst/>
            </a:prstGeom>
            <a:ln w="19050">
              <a:solidFill>
                <a:srgbClr val="43061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B62B4CF-9AD0-3AC7-D462-FC0051C31D88}"/>
                </a:ext>
              </a:extLst>
            </p:cNvPr>
            <p:cNvCxnSpPr>
              <a:cxnSpLocks/>
              <a:stCxn id="43" idx="2"/>
              <a:endCxn id="42" idx="0"/>
            </p:cNvCxnSpPr>
            <p:nvPr/>
          </p:nvCxnSpPr>
          <p:spPr>
            <a:xfrm flipH="1">
              <a:off x="10844790" y="2722848"/>
              <a:ext cx="1769" cy="383063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FC36B9AC-1C0C-F0CC-0FB1-88FE11C81F2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rot="16200000" flipH="1">
              <a:off x="9507384" y="2383177"/>
              <a:ext cx="374332" cy="1138155"/>
            </a:xfrm>
            <a:prstGeom prst="bentConnector2">
              <a:avLst/>
            </a:prstGeom>
            <a:ln w="19050">
              <a:solidFill>
                <a:srgbClr val="43061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9088237" y="2819334"/>
              <a:ext cx="1150212" cy="32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-Mission Requirements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-Past measurement data</a:t>
              </a:r>
            </a:p>
          </p:txBody>
        </p:sp>
        <p:cxnSp>
          <p:nvCxnSpPr>
            <p:cNvPr id="35" name="Elbow Connector 34"/>
            <p:cNvCxnSpPr>
              <a:cxnSpLocks/>
              <a:stCxn id="40" idx="3"/>
              <a:endCxn id="30" idx="0"/>
            </p:cNvCxnSpPr>
            <p:nvPr/>
          </p:nvCxnSpPr>
          <p:spPr>
            <a:xfrm>
              <a:off x="8365239" y="1878112"/>
              <a:ext cx="760234" cy="376842"/>
            </a:xfrm>
            <a:prstGeom prst="bentConnector2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cxnSpLocks/>
              <a:endCxn id="30" idx="1"/>
            </p:cNvCxnSpPr>
            <p:nvPr/>
          </p:nvCxnSpPr>
          <p:spPr>
            <a:xfrm flipV="1">
              <a:off x="3234961" y="2510022"/>
              <a:ext cx="5315406" cy="255067"/>
            </a:xfrm>
            <a:prstGeom prst="bentConnector3">
              <a:avLst>
                <a:gd name="adj1" fmla="val 49504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A20056-4CD9-1B13-1C68-741D4CCA1883}"/>
                </a:ext>
              </a:extLst>
            </p:cNvPr>
            <p:cNvSpPr/>
            <p:nvPr/>
          </p:nvSpPr>
          <p:spPr>
            <a:xfrm>
              <a:off x="9330521" y="1611313"/>
              <a:ext cx="1150212" cy="51013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ysClr val="windowText" lastClr="000000"/>
                  </a:solidFill>
                </a:rPr>
                <a:t>Science “reasoning”</a:t>
              </a:r>
            </a:p>
          </p:txBody>
        </p:sp>
        <p:cxnSp>
          <p:nvCxnSpPr>
            <p:cNvPr id="56" name="Elbow Connector 55"/>
            <p:cNvCxnSpPr>
              <a:stCxn id="70" idx="3"/>
              <a:endCxn id="43" idx="0"/>
            </p:cNvCxnSpPr>
            <p:nvPr/>
          </p:nvCxnSpPr>
          <p:spPr>
            <a:xfrm>
              <a:off x="10480733" y="1866381"/>
              <a:ext cx="365826" cy="346332"/>
            </a:xfrm>
            <a:prstGeom prst="bentConnector2">
              <a:avLst/>
            </a:prstGeom>
            <a:ln w="1905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8395507" y="1699383"/>
              <a:ext cx="820219" cy="24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-Processed data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10832816" y="1900054"/>
              <a:ext cx="820219" cy="24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-Model </a:t>
              </a:r>
              <a:r>
                <a:rPr lang="en-US" sz="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req</a:t>
              </a:r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/results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10909029" y="2765089"/>
              <a:ext cx="820219" cy="24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-Model </a:t>
              </a:r>
              <a:r>
                <a:rPr lang="en-US" sz="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req</a:t>
              </a:r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/results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9644149" y="2216756"/>
              <a:ext cx="820219" cy="171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-Past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233B2485-56BB-B744-1691-4A841EE7E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0066" y="2125461"/>
              <a:ext cx="481381" cy="291293"/>
            </a:xfrm>
            <a:prstGeom prst="bentConnector3">
              <a:avLst>
                <a:gd name="adj1" fmla="val 100319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44">
              <a:extLst>
                <a:ext uri="{FF2B5EF4-FFF2-40B4-BE49-F238E27FC236}">
                  <a16:creationId xmlns:a16="http://schemas.microsoft.com/office/drawing/2014/main" id="{01171FD2-99E9-4BBB-9371-C4AEF15D1C3B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8447681" y="1417111"/>
              <a:ext cx="1158400" cy="2473497"/>
            </a:xfrm>
            <a:prstGeom prst="bentConnector2">
              <a:avLst/>
            </a:prstGeom>
            <a:ln w="19050">
              <a:solidFill>
                <a:srgbClr val="43061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2FD49-F237-4922-AB14-8005E27E3939}"/>
                </a:ext>
              </a:extLst>
            </p:cNvPr>
            <p:cNvSpPr txBox="1"/>
            <p:nvPr/>
          </p:nvSpPr>
          <p:spPr>
            <a:xfrm>
              <a:off x="7119561" y="2722848"/>
              <a:ext cx="772195" cy="559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-Proposed Measurement Requests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-Proposed Information</a:t>
              </a:r>
            </a:p>
            <a:p>
              <a:r>
                <a:rPr lang="en-US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Requests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618925" y="2212713"/>
              <a:ext cx="1154498" cy="510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0618925" y="2216757"/>
              <a:ext cx="1154498" cy="50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381488" y="2125461"/>
              <a:ext cx="6096" cy="947405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86F231F-B8B1-62A3-B18F-BFD1B86C5088}"/>
                </a:ext>
              </a:extLst>
            </p:cNvPr>
            <p:cNvSpPr txBox="1"/>
            <p:nvPr/>
          </p:nvSpPr>
          <p:spPr>
            <a:xfrm>
              <a:off x="9865573" y="2503501"/>
              <a:ext cx="820219" cy="24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-Events of interest</a:t>
              </a:r>
              <a:endPara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1400352" y="1890145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Image Server – Landsat, Sentinel-2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1388130" y="2991950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Simulation Management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75"/>
          <p:cNvCxnSpPr>
            <a:cxnSpLocks/>
          </p:cNvCxnSpPr>
          <p:nvPr/>
        </p:nvCxnSpPr>
        <p:spPr>
          <a:xfrm>
            <a:off x="2542431" y="2050702"/>
            <a:ext cx="1104988" cy="835152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cxnSpLocks/>
          </p:cNvCxnSpPr>
          <p:nvPr/>
        </p:nvCxnSpPr>
        <p:spPr>
          <a:xfrm>
            <a:off x="2536876" y="2239625"/>
            <a:ext cx="1104988" cy="835152"/>
          </a:xfrm>
          <a:prstGeom prst="bentConnector3">
            <a:avLst>
              <a:gd name="adj1" fmla="val 38966"/>
            </a:avLst>
          </a:prstGeom>
          <a:ln w="1905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3042764" y="2377059"/>
            <a:ext cx="55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 (TIF)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2069185" y="2419215"/>
            <a:ext cx="100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long, altitude OR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GeoJSON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shapefiles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</p:cNvCxnSpPr>
          <p:nvPr/>
        </p:nvCxnSpPr>
        <p:spPr>
          <a:xfrm flipV="1">
            <a:off x="2532778" y="2128431"/>
            <a:ext cx="1156959" cy="1133540"/>
          </a:xfrm>
          <a:prstGeom prst="bentConnector3">
            <a:avLst>
              <a:gd name="adj1" fmla="val 826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</p:cNvCxnSpPr>
          <p:nvPr/>
        </p:nvCxnSpPr>
        <p:spPr>
          <a:xfrm flipV="1">
            <a:off x="2538817" y="2957009"/>
            <a:ext cx="1112815" cy="462242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3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Chlorophyll Test Case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Flow of data through system: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sends an “Observation Sense” message to the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Environment responds with the “radiances” (image file for now)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passes the “radiances” to the science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Science module processes the “radiances” into a chlorophyll 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generated chlorophyll mask is compared to stored historical chlorophyll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current chlorophyll is &gt;1</a:t>
            </a:r>
            <a:r>
              <a:rPr lang="el-GR" dirty="0" smtClean="0"/>
              <a:t>σ</a:t>
            </a:r>
            <a:r>
              <a:rPr lang="en-US" dirty="0" smtClean="0"/>
              <a:t> above the mean, a measurement request is generated and sent to the planning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planning module sees that the requested measurement is “chlorophyll” and checks the knowledge graph to see if its instrument is capable of observing “chlorophyll”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capability is confirmed and sent to the MCBBA algorithm</a:t>
            </a:r>
          </a:p>
        </p:txBody>
      </p:sp>
    </p:spTree>
    <p:extLst>
      <p:ext uri="{BB962C8B-B14F-4D97-AF65-F5344CB8AC3E}">
        <p14:creationId xmlns:p14="http://schemas.microsoft.com/office/powerpoint/2010/main" val="381752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1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95708" y="2370657"/>
            <a:ext cx="1629683" cy="153287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2955762" y="2643322"/>
            <a:ext cx="1162634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environment: “I’m looking at 69.927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-112.3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What is the camera seeing on the Earth’s surface?”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0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2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95708" y="2370657"/>
            <a:ext cx="1629683" cy="153287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2955762" y="2643322"/>
            <a:ext cx="1162634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environment: “I’m looking at 69.927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-112.3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lat. What is the camera seeing on the Earth’s surface?”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6632" y="608101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6" y="1334089"/>
            <a:ext cx="2043954" cy="8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3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12667" y="425277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81" y="1151265"/>
            <a:ext cx="2043954" cy="892974"/>
          </a:xfrm>
          <a:prstGeom prst="rect">
            <a:avLst/>
          </a:prstGeom>
        </p:spPr>
      </p:pic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6632" y="608101"/>
            <a:ext cx="2919403" cy="27459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6" y="1334089"/>
            <a:ext cx="2043954" cy="892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2040" y="2792825"/>
            <a:ext cx="2273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*Note that in the future, the camera in the engineering module will add noise/filtering/reality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1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4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12667" y="425277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81" y="1151265"/>
            <a:ext cx="2043954" cy="892974"/>
          </a:xfrm>
          <a:prstGeom prst="rect">
            <a:avLst/>
          </a:prstGeom>
        </p:spPr>
      </p:pic>
      <p:pic>
        <p:nvPicPr>
          <p:cNvPr id="76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6519127" y="1469016"/>
            <a:ext cx="2919403" cy="27459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6980182" y="2431596"/>
            <a:ext cx="1909651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Chla_outputdata.csv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…,165.04705882352943,169.04597701149424,174.01136363636363,178.01111111111112,182.01086956521738,185.98924731182797,186.97849462365593,189.9894736842105,189.9894736842105,187.98936170212767,183.96703296703296,178.97752808988764,175.98863636363637,175.0,169.98823529411766...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9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5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6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6805972" y="2350557"/>
            <a:ext cx="2919403" cy="27459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7267027" y="3313137"/>
            <a:ext cx="1909651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Chla_outputdata.csv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…,165.04705882352943,169.04597701149424,174.01136363636363,178.01111111111112,182.01086956521738,185.98924731182797,186.97849462365593,189.9894736842105,189.9894736842105,187.98936170212767,183.96703296703296,178.97752808988764,175.98863636363637,175.0,169.98823529411766...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905626" y="-276905"/>
            <a:ext cx="2321182" cy="21832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10308210" y="284073"/>
            <a:ext cx="151834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69.929, -112.3036, the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mean+stddev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is historically 170.1, which is exceeded by the current value of 182. There might be an algal bloom here!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8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6146993" y="320660"/>
            <a:ext cx="2919403" cy="274598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6747838" y="698533"/>
            <a:ext cx="1339005" cy="14927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Chl_baseline.csv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lon,lat,mean,sd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-112.3036,69.928615,32516.7883066595,17124.3404118277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-73.3296,44.51466,24035.0911080139,16868.8068734388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88.32758,68.28186,29682.7581931179,18526.6282186161</a:t>
            </a:r>
          </a:p>
        </p:txBody>
      </p:sp>
    </p:spTree>
    <p:extLst>
      <p:ext uri="{BB962C8B-B14F-4D97-AF65-F5344CB8AC3E}">
        <p14:creationId xmlns:p14="http://schemas.microsoft.com/office/powerpoint/2010/main" val="352161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6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905626" y="-276905"/>
            <a:ext cx="2321182" cy="21832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10308210" y="284073"/>
            <a:ext cx="151834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69.929, -112.3036, the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mean+stddev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is historically 170.1, which is exceeded by the current value of 182. There might be an algal bloom here!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464995" y="3259189"/>
            <a:ext cx="2321182" cy="218329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9859755" y="4292155"/>
            <a:ext cx="151834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the planning module: “There is an event of interest with severity X, please measure it!”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22109</TotalTime>
  <Words>2288</Words>
  <Application>Microsoft Office PowerPoint</Application>
  <PresentationFormat>Widescreen</PresentationFormat>
  <Paragraphs>573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Baskerville</vt:lpstr>
      <vt:lpstr>Calibri</vt:lpstr>
      <vt:lpstr>Damascus</vt:lpstr>
      <vt:lpstr>Franklin Gothic Book</vt:lpstr>
      <vt:lpstr>Helvetica</vt:lpstr>
      <vt:lpstr>Office Theme</vt:lpstr>
      <vt:lpstr>DMAS: Decentralized Multiagent Simulation – System Architecture</vt:lpstr>
      <vt:lpstr>Chlorophyll Test Case Progress</vt:lpstr>
      <vt:lpstr>Chl example</vt:lpstr>
      <vt:lpstr>Chl example step 1</vt:lpstr>
      <vt:lpstr>Chl example step 2</vt:lpstr>
      <vt:lpstr>Chl example step 3</vt:lpstr>
      <vt:lpstr>Chl example step 4</vt:lpstr>
      <vt:lpstr>Chl example step 5</vt:lpstr>
      <vt:lpstr>Chl example step 6</vt:lpstr>
      <vt:lpstr>Chl example step 7+8</vt:lpstr>
      <vt:lpstr>Chl example todo</vt:lpstr>
      <vt:lpstr>Chlorophyll Test Case Progress</vt:lpstr>
      <vt:lpstr>Chl example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Gorr, Ben Jared</cp:lastModifiedBy>
  <cp:revision>428</cp:revision>
  <dcterms:created xsi:type="dcterms:W3CDTF">2020-07-28T18:06:27Z</dcterms:created>
  <dcterms:modified xsi:type="dcterms:W3CDTF">2022-09-26T18:56:40Z</dcterms:modified>
</cp:coreProperties>
</file>